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9" r:id="rId5"/>
    <p:sldId id="260" r:id="rId6"/>
    <p:sldId id="274" r:id="rId7"/>
    <p:sldId id="261" r:id="rId8"/>
    <p:sldId id="269" r:id="rId9"/>
    <p:sldId id="270" r:id="rId10"/>
    <p:sldId id="267" r:id="rId11"/>
    <p:sldId id="264" r:id="rId12"/>
    <p:sldId id="272" r:id="rId13"/>
    <p:sldId id="273" r:id="rId14"/>
    <p:sldId id="276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000000"/>
          </p15:clr>
        </p15:guide>
        <p15:guide id="2" pos="2140" userDrawn="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ISziQWt4WESf7STGbX8rrituR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11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6" rIns="91415" bIns="4569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026" y="1"/>
            <a:ext cx="29511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6" rIns="91415" bIns="4569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6" rIns="91415" bIns="4569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212"/>
            <a:ext cx="2951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6" rIns="91415" bIns="4569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026" y="9447212"/>
            <a:ext cx="2951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45696" rIns="91415" bIns="4569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1200"/>
              </a:pPr>
              <a:t>‹N›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931863" y="4724401"/>
            <a:ext cx="4970462" cy="4494212"/>
          </a:xfrm>
          <a:prstGeom prst="rect">
            <a:avLst/>
          </a:prstGeom>
        </p:spPr>
        <p:txBody>
          <a:bodyPr spcFirstLastPara="1" wrap="square" lIns="91415" tIns="45696" rIns="91415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62000"/>
            <a:ext cx="4976812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5pPr>
            <a:lvl6pPr marL="2743200" lvl="5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6pPr>
            <a:lvl7pPr marL="3200400" lvl="6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7pPr>
            <a:lvl8pPr marL="3657600" lvl="7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8pPr>
            <a:lvl9pPr marL="4114800" lvl="8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" type="objOnly">
  <p:cSld name="OBJECT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685800" y="768350"/>
            <a:ext cx="7772400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 contenuto 4" type="fourObj">
  <p:cSld name="FOUR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ClipArt e testo" type="clipArtAndTx">
  <p:cSld name="CLIPART_AND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 rot="5400000">
            <a:off x="4822825" y="2460625"/>
            <a:ext cx="532765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860425" y="593725"/>
            <a:ext cx="532765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0"/>
            <a:ext cx="9156700" cy="757237"/>
            <a:chOff x="0" y="0"/>
            <a:chExt cx="5768" cy="477"/>
          </a:xfrm>
        </p:grpSpPr>
        <p:sp>
          <p:nvSpPr>
            <p:cNvPr id="11" name="Google Shape;11;p14"/>
            <p:cNvSpPr/>
            <p:nvPr/>
          </p:nvSpPr>
          <p:spPr>
            <a:xfrm>
              <a:off x="5" y="0"/>
              <a:ext cx="5763" cy="477"/>
            </a:xfrm>
            <a:custGeom>
              <a:avLst/>
              <a:gdLst/>
              <a:ahLst/>
              <a:cxnLst/>
              <a:rect l="l" t="t" r="r" b="b"/>
              <a:pathLst>
                <a:path w="5763" h="477" extrusionOk="0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0" y="98"/>
              <a:ext cx="256" cy="253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56" y="0"/>
              <a:ext cx="708" cy="459"/>
            </a:xfrm>
            <a:custGeom>
              <a:avLst/>
              <a:gdLst/>
              <a:ahLst/>
              <a:cxnLst/>
              <a:rect l="l" t="t" r="r" b="b"/>
              <a:pathLst>
                <a:path w="708" h="459" extrusionOk="0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131" y="269"/>
              <a:ext cx="251" cy="194"/>
            </a:xfrm>
            <a:custGeom>
              <a:avLst/>
              <a:gdLst/>
              <a:ahLst/>
              <a:cxnLst/>
              <a:rect l="l" t="t" r="r" b="b"/>
              <a:pathLst>
                <a:path w="251" h="194" extrusionOk="0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341" y="0"/>
              <a:ext cx="159" cy="72"/>
            </a:xfrm>
            <a:custGeom>
              <a:avLst/>
              <a:gdLst/>
              <a:ahLst/>
              <a:cxnLst/>
              <a:rect l="l" t="t" r="r" b="b"/>
              <a:pathLst>
                <a:path w="159" h="72" extrusionOk="0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488" y="0"/>
              <a:ext cx="455" cy="216"/>
            </a:xfrm>
            <a:custGeom>
              <a:avLst/>
              <a:gdLst/>
              <a:ahLst/>
              <a:cxnLst/>
              <a:rect l="l" t="t" r="r" b="b"/>
              <a:pathLst>
                <a:path w="455" h="216" extrusionOk="0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1448" y="37"/>
              <a:ext cx="414" cy="108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1790" y="0"/>
              <a:ext cx="520" cy="225"/>
            </a:xfrm>
            <a:custGeom>
              <a:avLst/>
              <a:gdLst/>
              <a:ahLst/>
              <a:cxnLst/>
              <a:rect l="l" t="t" r="r" b="b"/>
              <a:pathLst>
                <a:path w="520" h="225" extrusionOk="0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1943" y="154"/>
              <a:ext cx="431" cy="233"/>
            </a:xfrm>
            <a:custGeom>
              <a:avLst/>
              <a:gdLst/>
              <a:ahLst/>
              <a:cxnLst/>
              <a:rect l="l" t="t" r="r" b="b"/>
              <a:pathLst>
                <a:path w="431" h="233" extrusionOk="0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2262" y="87"/>
              <a:ext cx="396" cy="227"/>
            </a:xfrm>
            <a:custGeom>
              <a:avLst/>
              <a:gdLst/>
              <a:ahLst/>
              <a:cxnLst/>
              <a:rect l="l" t="t" r="r" b="b"/>
              <a:pathLst>
                <a:path w="396" h="227" extrusionOk="0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2264" y="240"/>
              <a:ext cx="516" cy="223"/>
            </a:xfrm>
            <a:custGeom>
              <a:avLst/>
              <a:gdLst/>
              <a:ahLst/>
              <a:cxnLst/>
              <a:rect l="l" t="t" r="r" b="b"/>
              <a:pathLst>
                <a:path w="516" h="223" extrusionOk="0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2723" y="324"/>
              <a:ext cx="414" cy="100"/>
            </a:xfrm>
            <a:custGeom>
              <a:avLst/>
              <a:gdLst/>
              <a:ahLst/>
              <a:cxnLst/>
              <a:rect l="l" t="t" r="r" b="b"/>
              <a:pathLst>
                <a:path w="414" h="100" extrusionOk="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3165" y="375"/>
              <a:ext cx="150" cy="72"/>
            </a:xfrm>
            <a:custGeom>
              <a:avLst/>
              <a:gdLst/>
              <a:ahLst/>
              <a:cxnLst/>
              <a:rect l="l" t="t" r="r" b="b"/>
              <a:pathLst>
                <a:path w="150" h="72" extrusionOk="0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3463" y="267"/>
              <a:ext cx="148" cy="91"/>
            </a:xfrm>
            <a:custGeom>
              <a:avLst/>
              <a:gdLst/>
              <a:ahLst/>
              <a:cxnLst/>
              <a:rect l="l" t="t" r="r" b="b"/>
              <a:pathLst>
                <a:path w="148" h="91" extrusionOk="0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3580" y="58"/>
              <a:ext cx="938" cy="158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3686" y="145"/>
              <a:ext cx="372" cy="98"/>
            </a:xfrm>
            <a:custGeom>
              <a:avLst/>
              <a:gdLst/>
              <a:ahLst/>
              <a:cxnLst/>
              <a:rect l="l" t="t" r="r" b="b"/>
              <a:pathLst>
                <a:path w="372" h="98" extrusionOk="0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3618" y="308"/>
              <a:ext cx="318" cy="158"/>
            </a:xfrm>
            <a:custGeom>
              <a:avLst/>
              <a:gdLst/>
              <a:ahLst/>
              <a:cxnLst/>
              <a:rect l="l" t="t" r="r" b="b"/>
              <a:pathLst>
                <a:path w="318" h="158" extrusionOk="0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2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3413" y="291"/>
              <a:ext cx="380" cy="174"/>
            </a:xfrm>
            <a:custGeom>
              <a:avLst/>
              <a:gdLst/>
              <a:ahLst/>
              <a:cxnLst/>
              <a:rect l="l" t="t" r="r" b="b"/>
              <a:pathLst>
                <a:path w="380" h="174" extrusionOk="0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4178" y="187"/>
              <a:ext cx="523" cy="69"/>
            </a:xfrm>
            <a:custGeom>
              <a:avLst/>
              <a:gdLst/>
              <a:ahLst/>
              <a:cxnLst/>
              <a:rect l="l" t="t" r="r" b="b"/>
              <a:pathLst>
                <a:path w="523" h="69" extrusionOk="0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4689" y="186"/>
              <a:ext cx="537" cy="120"/>
            </a:xfrm>
            <a:custGeom>
              <a:avLst/>
              <a:gdLst/>
              <a:ahLst/>
              <a:cxnLst/>
              <a:rect l="l" t="t" r="r" b="b"/>
              <a:pathLst>
                <a:path w="537" h="120" extrusionOk="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2"/>
                </a:gs>
                <a:gs pos="100000">
                  <a:schemeClr val="lt2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4968" y="312"/>
              <a:ext cx="800" cy="143"/>
            </a:xfrm>
            <a:custGeom>
              <a:avLst/>
              <a:gdLst/>
              <a:ahLst/>
              <a:cxnLst/>
              <a:rect l="l" t="t" r="r" b="b"/>
              <a:pathLst>
                <a:path w="800" h="143" extrusionOk="0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5318" y="240"/>
              <a:ext cx="402" cy="115"/>
            </a:xfrm>
            <a:custGeom>
              <a:avLst/>
              <a:gdLst/>
              <a:ahLst/>
              <a:cxnLst/>
              <a:rect l="l" t="t" r="r" b="b"/>
              <a:pathLst>
                <a:path w="402" h="115" extrusionOk="0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4"/>
          <p:cNvGrpSpPr/>
          <p:nvPr/>
        </p:nvGrpSpPr>
        <p:grpSpPr>
          <a:xfrm>
            <a:off x="0" y="6180137"/>
            <a:ext cx="9169400" cy="138112"/>
            <a:chOff x="0" y="4032"/>
            <a:chExt cx="5776" cy="87"/>
          </a:xfrm>
        </p:grpSpPr>
        <p:sp>
          <p:nvSpPr>
            <p:cNvPr id="34" name="Google Shape;34;p14"/>
            <p:cNvSpPr/>
            <p:nvPr/>
          </p:nvSpPr>
          <p:spPr>
            <a:xfrm>
              <a:off x="4041" y="4047"/>
              <a:ext cx="1735" cy="72"/>
            </a:xfrm>
            <a:custGeom>
              <a:avLst/>
              <a:gdLst/>
              <a:ahLst/>
              <a:cxnLst/>
              <a:rect l="l" t="t" r="r" b="b"/>
              <a:pathLst>
                <a:path w="1735" h="72" extrusionOk="0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1727" y="4038"/>
              <a:ext cx="2655" cy="60"/>
            </a:xfrm>
            <a:custGeom>
              <a:avLst/>
              <a:gdLst/>
              <a:ahLst/>
              <a:cxnLst/>
              <a:rect l="l" t="t" r="r" b="b"/>
              <a:pathLst>
                <a:path w="2655" h="60" extrusionOk="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0" y="4032"/>
              <a:ext cx="2041" cy="62"/>
            </a:xfrm>
            <a:custGeom>
              <a:avLst/>
              <a:gdLst/>
              <a:ahLst/>
              <a:cxnLst/>
              <a:rect l="l" t="t" r="r" b="b"/>
              <a:pathLst>
                <a:path w="2041" h="62" extrusionOk="0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6651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/>
          <p:nvPr/>
        </p:nvSpPr>
        <p:spPr>
          <a:xfrm>
            <a:off x="3275119" y="6353456"/>
            <a:ext cx="2895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sz="1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2023 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b="1" i="0" u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2025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sp>
        <p:nvSpPr>
          <p:cNvPr id="145" name="Google Shape;145;p1"/>
          <p:cNvSpPr txBox="1"/>
          <p:nvPr/>
        </p:nvSpPr>
        <p:spPr>
          <a:xfrm>
            <a:off x="1403350" y="1011237"/>
            <a:ext cx="72723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en-US" sz="28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Con.I.SA. Valle di Susa </a:t>
            </a:r>
            <a:r>
              <a:rPr lang="en-US" sz="2800" b="1" i="0" u="none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28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 </a:t>
            </a:r>
            <a:r>
              <a:rPr lang="en-US" sz="2800" b="1" i="0" u="none" dirty="0" err="1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Sangone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338369" y="1856151"/>
            <a:ext cx="6769100" cy="646112"/>
          </a:xfrm>
          <a:prstGeom prst="rect">
            <a:avLst/>
          </a:prstGeom>
          <a:solidFill>
            <a:srgbClr val="D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36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Piano </a:t>
            </a:r>
            <a:r>
              <a:rPr lang="en-US" sz="3600" b="1" i="0" u="none" dirty="0" err="1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</a:t>
            </a:r>
            <a:r>
              <a:rPr lang="en-US" sz="600" b="0" i="0" u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1" i="0" u="none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</a:t>
            </a:r>
            <a:r>
              <a:rPr lang="en-US" sz="36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3600" b="1" i="0" u="none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763712" y="43783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7" descr="Banksy | MercadoLivre 📦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19477" r="4297" b="19468"/>
          <a:stretch/>
        </p:blipFill>
        <p:spPr bwMode="auto">
          <a:xfrm>
            <a:off x="2622657" y="2848734"/>
            <a:ext cx="4200525" cy="2811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/>
        </p:nvSpPr>
        <p:spPr>
          <a:xfrm>
            <a:off x="3032541" y="623429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2780997" y="854497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660066"/>
              </a:buClr>
              <a:buSzPts val="2800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 NOSTRI PROGRAMMI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393971" y="1453642"/>
            <a:ext cx="4502150" cy="3475037"/>
            <a:chOff x="3381" y="1117"/>
            <a:chExt cx="2836" cy="218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81" y="1117"/>
              <a:ext cx="2836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799" y="1330"/>
              <a:ext cx="514" cy="882"/>
            </a:xfrm>
            <a:custGeom>
              <a:avLst/>
              <a:gdLst>
                <a:gd name="T0" fmla="*/ 0 w 1519"/>
                <a:gd name="T1" fmla="*/ 0 h 2635"/>
                <a:gd name="T2" fmla="*/ 1519 w 1519"/>
                <a:gd name="T3" fmla="*/ 481 h 2635"/>
                <a:gd name="T4" fmla="*/ 0 w 1519"/>
                <a:gd name="T5" fmla="*/ 2635 h 2635"/>
                <a:gd name="T6" fmla="*/ 0 w 1519"/>
                <a:gd name="T7" fmla="*/ 0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9" h="2635">
                  <a:moveTo>
                    <a:pt x="0" y="0"/>
                  </a:moveTo>
                  <a:cubicBezTo>
                    <a:pt x="544" y="0"/>
                    <a:pt x="1074" y="168"/>
                    <a:pt x="1519" y="481"/>
                  </a:cubicBezTo>
                  <a:lnTo>
                    <a:pt x="0" y="2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799" y="1330"/>
              <a:ext cx="514" cy="882"/>
            </a:xfrm>
            <a:custGeom>
              <a:avLst/>
              <a:gdLst>
                <a:gd name="T0" fmla="*/ 0 w 1519"/>
                <a:gd name="T1" fmla="*/ 0 h 2635"/>
                <a:gd name="T2" fmla="*/ 1519 w 1519"/>
                <a:gd name="T3" fmla="*/ 481 h 2635"/>
                <a:gd name="T4" fmla="*/ 0 w 1519"/>
                <a:gd name="T5" fmla="*/ 2635 h 2635"/>
                <a:gd name="T6" fmla="*/ 0 w 1519"/>
                <a:gd name="T7" fmla="*/ 0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9" h="2635">
                  <a:moveTo>
                    <a:pt x="0" y="0"/>
                  </a:moveTo>
                  <a:cubicBezTo>
                    <a:pt x="544" y="0"/>
                    <a:pt x="1074" y="168"/>
                    <a:pt x="1519" y="481"/>
                  </a:cubicBezTo>
                  <a:lnTo>
                    <a:pt x="0" y="26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799" y="1491"/>
              <a:ext cx="986" cy="1073"/>
            </a:xfrm>
            <a:custGeom>
              <a:avLst/>
              <a:gdLst>
                <a:gd name="T0" fmla="*/ 1519 w 2916"/>
                <a:gd name="T1" fmla="*/ 0 h 3209"/>
                <a:gd name="T2" fmla="*/ 2416 w 2916"/>
                <a:gd name="T3" fmla="*/ 3209 h 3209"/>
                <a:gd name="T4" fmla="*/ 0 w 2916"/>
                <a:gd name="T5" fmla="*/ 2154 h 3209"/>
                <a:gd name="T6" fmla="*/ 1519 w 2916"/>
                <a:gd name="T7" fmla="*/ 0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6" h="3209">
                  <a:moveTo>
                    <a:pt x="1519" y="0"/>
                  </a:moveTo>
                  <a:cubicBezTo>
                    <a:pt x="2541" y="721"/>
                    <a:pt x="2916" y="2062"/>
                    <a:pt x="2416" y="3209"/>
                  </a:cubicBezTo>
                  <a:lnTo>
                    <a:pt x="0" y="2154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799" y="1491"/>
              <a:ext cx="986" cy="1073"/>
            </a:xfrm>
            <a:custGeom>
              <a:avLst/>
              <a:gdLst>
                <a:gd name="T0" fmla="*/ 1519 w 2916"/>
                <a:gd name="T1" fmla="*/ 0 h 3209"/>
                <a:gd name="T2" fmla="*/ 2416 w 2916"/>
                <a:gd name="T3" fmla="*/ 3209 h 3209"/>
                <a:gd name="T4" fmla="*/ 0 w 2916"/>
                <a:gd name="T5" fmla="*/ 2154 h 3209"/>
                <a:gd name="T6" fmla="*/ 1519 w 2916"/>
                <a:gd name="T7" fmla="*/ 0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6" h="3209">
                  <a:moveTo>
                    <a:pt x="1519" y="0"/>
                  </a:moveTo>
                  <a:cubicBezTo>
                    <a:pt x="2541" y="721"/>
                    <a:pt x="2916" y="2062"/>
                    <a:pt x="2416" y="3209"/>
                  </a:cubicBezTo>
                  <a:lnTo>
                    <a:pt x="0" y="2154"/>
                  </a:lnTo>
                  <a:lnTo>
                    <a:pt x="1519" y="0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88" y="2212"/>
              <a:ext cx="1328" cy="1002"/>
            </a:xfrm>
            <a:custGeom>
              <a:avLst/>
              <a:gdLst>
                <a:gd name="T0" fmla="*/ 3926 w 3926"/>
                <a:gd name="T1" fmla="*/ 1055 h 2998"/>
                <a:gd name="T2" fmla="*/ 456 w 3926"/>
                <a:gd name="T3" fmla="*/ 2416 h 2998"/>
                <a:gd name="T4" fmla="*/ 0 w 3926"/>
                <a:gd name="T5" fmla="*/ 2160 h 2998"/>
                <a:gd name="T6" fmla="*/ 1510 w 3926"/>
                <a:gd name="T7" fmla="*/ 0 h 2998"/>
                <a:gd name="T8" fmla="*/ 3926 w 3926"/>
                <a:gd name="T9" fmla="*/ 1055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6" h="2998">
                  <a:moveTo>
                    <a:pt x="3926" y="1055"/>
                  </a:moveTo>
                  <a:cubicBezTo>
                    <a:pt x="3344" y="2389"/>
                    <a:pt x="1790" y="2998"/>
                    <a:pt x="456" y="2416"/>
                  </a:cubicBezTo>
                  <a:cubicBezTo>
                    <a:pt x="296" y="2346"/>
                    <a:pt x="143" y="2260"/>
                    <a:pt x="0" y="2160"/>
                  </a:cubicBezTo>
                  <a:lnTo>
                    <a:pt x="1510" y="0"/>
                  </a:lnTo>
                  <a:lnTo>
                    <a:pt x="3926" y="1055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288" y="2212"/>
              <a:ext cx="1328" cy="1002"/>
            </a:xfrm>
            <a:custGeom>
              <a:avLst/>
              <a:gdLst>
                <a:gd name="T0" fmla="*/ 3926 w 3926"/>
                <a:gd name="T1" fmla="*/ 1055 h 2998"/>
                <a:gd name="T2" fmla="*/ 456 w 3926"/>
                <a:gd name="T3" fmla="*/ 2416 h 2998"/>
                <a:gd name="T4" fmla="*/ 0 w 3926"/>
                <a:gd name="T5" fmla="*/ 2160 h 2998"/>
                <a:gd name="T6" fmla="*/ 1510 w 3926"/>
                <a:gd name="T7" fmla="*/ 0 h 2998"/>
                <a:gd name="T8" fmla="*/ 3926 w 3926"/>
                <a:gd name="T9" fmla="*/ 1055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6" h="2998">
                  <a:moveTo>
                    <a:pt x="3926" y="1055"/>
                  </a:moveTo>
                  <a:cubicBezTo>
                    <a:pt x="3344" y="2389"/>
                    <a:pt x="1790" y="2998"/>
                    <a:pt x="456" y="2416"/>
                  </a:cubicBezTo>
                  <a:cubicBezTo>
                    <a:pt x="296" y="2346"/>
                    <a:pt x="143" y="2260"/>
                    <a:pt x="0" y="2160"/>
                  </a:cubicBezTo>
                  <a:lnTo>
                    <a:pt x="1510" y="0"/>
                  </a:lnTo>
                  <a:lnTo>
                    <a:pt x="3926" y="1055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876" y="2109"/>
              <a:ext cx="923" cy="825"/>
            </a:xfrm>
            <a:custGeom>
              <a:avLst/>
              <a:gdLst>
                <a:gd name="T0" fmla="*/ 1219 w 2729"/>
                <a:gd name="T1" fmla="*/ 2465 h 2465"/>
                <a:gd name="T2" fmla="*/ 112 w 2729"/>
                <a:gd name="T3" fmla="*/ 0 h 2465"/>
                <a:gd name="T4" fmla="*/ 2729 w 2729"/>
                <a:gd name="T5" fmla="*/ 305 h 2465"/>
                <a:gd name="T6" fmla="*/ 1219 w 2729"/>
                <a:gd name="T7" fmla="*/ 2465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9" h="2465">
                  <a:moveTo>
                    <a:pt x="1219" y="2465"/>
                  </a:moveTo>
                  <a:cubicBezTo>
                    <a:pt x="425" y="1909"/>
                    <a:pt x="0" y="963"/>
                    <a:pt x="112" y="0"/>
                  </a:cubicBezTo>
                  <a:lnTo>
                    <a:pt x="2729" y="305"/>
                  </a:lnTo>
                  <a:lnTo>
                    <a:pt x="1219" y="2465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76" y="2109"/>
              <a:ext cx="923" cy="825"/>
            </a:xfrm>
            <a:custGeom>
              <a:avLst/>
              <a:gdLst>
                <a:gd name="T0" fmla="*/ 1219 w 2729"/>
                <a:gd name="T1" fmla="*/ 2465 h 2465"/>
                <a:gd name="T2" fmla="*/ 112 w 2729"/>
                <a:gd name="T3" fmla="*/ 0 h 2465"/>
                <a:gd name="T4" fmla="*/ 2729 w 2729"/>
                <a:gd name="T5" fmla="*/ 305 h 2465"/>
                <a:gd name="T6" fmla="*/ 1219 w 2729"/>
                <a:gd name="T7" fmla="*/ 2465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9" h="2465">
                  <a:moveTo>
                    <a:pt x="1219" y="2465"/>
                  </a:moveTo>
                  <a:cubicBezTo>
                    <a:pt x="425" y="1909"/>
                    <a:pt x="0" y="963"/>
                    <a:pt x="112" y="0"/>
                  </a:cubicBezTo>
                  <a:lnTo>
                    <a:pt x="2729" y="305"/>
                  </a:lnTo>
                  <a:lnTo>
                    <a:pt x="1219" y="2465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914" y="1571"/>
              <a:ext cx="885" cy="641"/>
            </a:xfrm>
            <a:custGeom>
              <a:avLst/>
              <a:gdLst>
                <a:gd name="T0" fmla="*/ 0 w 2617"/>
                <a:gd name="T1" fmla="*/ 1611 h 1916"/>
                <a:gd name="T2" fmla="*/ 809 w 2617"/>
                <a:gd name="T3" fmla="*/ 0 h 1916"/>
                <a:gd name="T4" fmla="*/ 2617 w 2617"/>
                <a:gd name="T5" fmla="*/ 1916 h 1916"/>
                <a:gd name="T6" fmla="*/ 0 w 2617"/>
                <a:gd name="T7" fmla="*/ 1611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7" h="1916">
                  <a:moveTo>
                    <a:pt x="0" y="1611"/>
                  </a:moveTo>
                  <a:cubicBezTo>
                    <a:pt x="72" y="995"/>
                    <a:pt x="358" y="425"/>
                    <a:pt x="809" y="0"/>
                  </a:cubicBezTo>
                  <a:lnTo>
                    <a:pt x="2617" y="1916"/>
                  </a:lnTo>
                  <a:lnTo>
                    <a:pt x="0" y="1611"/>
                  </a:lnTo>
                  <a:close/>
                </a:path>
              </a:pathLst>
            </a:custGeom>
            <a:solidFill>
              <a:srgbClr val="8FCE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14" y="1571"/>
              <a:ext cx="885" cy="641"/>
            </a:xfrm>
            <a:custGeom>
              <a:avLst/>
              <a:gdLst>
                <a:gd name="T0" fmla="*/ 0 w 2617"/>
                <a:gd name="T1" fmla="*/ 1611 h 1916"/>
                <a:gd name="T2" fmla="*/ 809 w 2617"/>
                <a:gd name="T3" fmla="*/ 0 h 1916"/>
                <a:gd name="T4" fmla="*/ 2617 w 2617"/>
                <a:gd name="T5" fmla="*/ 1916 h 1916"/>
                <a:gd name="T6" fmla="*/ 0 w 2617"/>
                <a:gd name="T7" fmla="*/ 1611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7" h="1916">
                  <a:moveTo>
                    <a:pt x="0" y="1611"/>
                  </a:moveTo>
                  <a:cubicBezTo>
                    <a:pt x="72" y="995"/>
                    <a:pt x="358" y="425"/>
                    <a:pt x="809" y="0"/>
                  </a:cubicBezTo>
                  <a:lnTo>
                    <a:pt x="2617" y="1916"/>
                  </a:lnTo>
                  <a:lnTo>
                    <a:pt x="0" y="1611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187" y="1330"/>
              <a:ext cx="612" cy="882"/>
            </a:xfrm>
            <a:custGeom>
              <a:avLst/>
              <a:gdLst>
                <a:gd name="T0" fmla="*/ 0 w 1808"/>
                <a:gd name="T1" fmla="*/ 719 h 2635"/>
                <a:gd name="T2" fmla="*/ 1808 w 1808"/>
                <a:gd name="T3" fmla="*/ 0 h 2635"/>
                <a:gd name="T4" fmla="*/ 1808 w 1808"/>
                <a:gd name="T5" fmla="*/ 2635 h 2635"/>
                <a:gd name="T6" fmla="*/ 0 w 1808"/>
                <a:gd name="T7" fmla="*/ 71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8" h="2635">
                  <a:moveTo>
                    <a:pt x="0" y="719"/>
                  </a:moveTo>
                  <a:cubicBezTo>
                    <a:pt x="489" y="257"/>
                    <a:pt x="1136" y="0"/>
                    <a:pt x="1808" y="0"/>
                  </a:cubicBezTo>
                  <a:lnTo>
                    <a:pt x="1808" y="2635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FF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187" y="1330"/>
              <a:ext cx="612" cy="882"/>
            </a:xfrm>
            <a:custGeom>
              <a:avLst/>
              <a:gdLst>
                <a:gd name="T0" fmla="*/ 0 w 1808"/>
                <a:gd name="T1" fmla="*/ 719 h 2635"/>
                <a:gd name="T2" fmla="*/ 1808 w 1808"/>
                <a:gd name="T3" fmla="*/ 0 h 2635"/>
                <a:gd name="T4" fmla="*/ 1808 w 1808"/>
                <a:gd name="T5" fmla="*/ 2635 h 2635"/>
                <a:gd name="T6" fmla="*/ 0 w 1808"/>
                <a:gd name="T7" fmla="*/ 71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8" h="2635">
                  <a:moveTo>
                    <a:pt x="0" y="719"/>
                  </a:moveTo>
                  <a:cubicBezTo>
                    <a:pt x="489" y="257"/>
                    <a:pt x="1136" y="0"/>
                    <a:pt x="1808" y="0"/>
                  </a:cubicBezTo>
                  <a:lnTo>
                    <a:pt x="1808" y="2635"/>
                  </a:lnTo>
                  <a:lnTo>
                    <a:pt x="0" y="719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924" y="1430"/>
              <a:ext cx="28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Servizi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832" y="1526"/>
              <a:ext cx="4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IStituzionali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934" y="1623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10,06%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346" y="1973"/>
              <a:ext cx="3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Minori 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346" y="2070"/>
              <a:ext cx="32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Famiglie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373" y="2166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21,70%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858" y="2797"/>
              <a:ext cx="4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Disabilità 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902" y="2894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28,08%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089" y="2241"/>
              <a:ext cx="36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Anziani 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40" y="2337"/>
              <a:ext cx="47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promozione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997" y="2435"/>
              <a:ext cx="29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sociale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257" y="2435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17,08%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160" y="1858"/>
              <a:ext cx="2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Adulti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4150" y="1954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11,08%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450" y="1433"/>
              <a:ext cx="28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Servizi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4364" y="1529"/>
              <a:ext cx="42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Territoriali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732" y="1529"/>
              <a:ext cx="7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337" y="1625"/>
              <a:ext cx="5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Programma 7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445" y="1722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12,00%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9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6" y="1548645"/>
            <a:ext cx="5885589" cy="378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519112" y="801772"/>
            <a:ext cx="8064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DETTAGLIO SPESA CORRENTE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mtClean="0">
              <a:sym typeface="Arial"/>
            </a:endParaRPr>
          </a:p>
          <a:p>
            <a:pPr lvl="0"/>
            <a:endParaRPr lang="it-IT" dirty="0"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3190961" y="621654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63" y="1342596"/>
            <a:ext cx="6764785" cy="464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0">
              <a:buNone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 PROGETTI IN CORSO 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16804" y="6367462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3" y="1371007"/>
            <a:ext cx="7457578" cy="44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0">
              <a:buNone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ALCUNI PROGETTI IN PILLOLE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….</a:t>
            </a:r>
          </a:p>
          <a:p>
            <a:pPr marL="125730" indent="0">
              <a:buNone/>
            </a:pPr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03740" y="6288285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9596" y="1331651"/>
            <a:ext cx="8584707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PNRR 1.1.1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capofila), che prevede la realizzazione di tre moduli secondo la metodologia 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P.i.p.p.i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(</a:t>
            </a: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Programma di Intervento per la Prevenzione dell'Istituzionalizzazione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), con durata triennale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211.500,00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PNRR 1.2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capofila), che prevede la presa in carico di </a:t>
            </a: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12 persone con disabilità con avvio all’autonomia abitativa e lavorativa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 con durata triennale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715.000,00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Strutture SAI di Salbertrand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e </a:t>
            </a: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Rubiana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(23 posti in accoglienza per M.S.N.A. e 3 posti per neo-maggiorenni), con durata triennale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2.075.503,04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Never</a:t>
            </a:r>
            <a:r>
              <a:rPr lang="it-IT" sz="13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Alone – Tempo al Tempo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partner): strumenti di supporto sociale/lavorativo/formativo/abitativo per M.S.N.A. (sino ai 21 anni), con durata triennale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910.601,64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“</a:t>
            </a:r>
            <a:r>
              <a:rPr lang="it-IT" sz="1300" b="1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P.O.L.I. Territoriali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”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partner): il progetto, rivolto alle persone immigrate, prevede la realizzazione di 3 poli sul territorio (Avigliana, Bussoleno, Susa) che offrono orientamento legale e orientamento ai servizi (lavoro e abitare), 1 alloggio “ponte” per accogliere sino a due persone in difficoltà abitativa, azioni culturali nelle scuole e di sensibilizzazione del territorio e realizzazione di tavoli di rete fra i soggetti partner e le realtà/organizzazioni del territorio, con durata di diciotto mesi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199.926,00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3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Prins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capofila), che prevede la realizzazione di interventi di pronto intervento sociale e interventi a favore delle persone in condizioni di povertà estrema o marginalità, con durata i diciotto mesi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197.000,00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3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Va.LE.Ria</a:t>
            </a:r>
            <a:r>
              <a:rPr lang="it-IT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“Valli, Lavoro, Educazione e Reti territoriali</a:t>
            </a:r>
            <a:r>
              <a:rPr lang="it-IT" sz="13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(</a:t>
            </a:r>
            <a:r>
              <a:rPr lang="it-IT" sz="13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Con.I.S.A</a:t>
            </a:r>
            <a:r>
              <a:rPr lang="it-IT" sz="13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partner), che prevede interventi a sostegno di donne con difficoltà di conciliazione compiti di cura-lavoro e di minori, con durata triennale e importo pari ad € </a:t>
            </a:r>
            <a:r>
              <a:rPr lang="it-IT" sz="13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723.576,00</a:t>
            </a:r>
            <a:endParaRPr lang="it-IT" sz="1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0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Con.I.S.A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nel 2023…….</a:t>
            </a:r>
          </a:p>
          <a:p>
            <a:pPr marL="125730" indent="0">
              <a:buNone/>
            </a:pPr>
            <a:endParaRPr lang="it-IT" sz="800" dirty="0" smtClean="0">
              <a:solidFill>
                <a:srgbClr val="83F71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Realizzazione 1° annualità dei progetti PNRR relativi alle aree minori e disabilità</a:t>
            </a:r>
          </a:p>
          <a:p>
            <a:pPr algn="just"/>
            <a:r>
              <a:rPr lang="it-IT" sz="1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Partecipazione alle progettualità in avvio: </a:t>
            </a:r>
            <a:r>
              <a:rPr lang="it-IT" sz="13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Va.L.E.Ria</a:t>
            </a:r>
            <a:r>
              <a:rPr lang="it-IT" sz="13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13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Valli</a:t>
            </a:r>
            <a:r>
              <a:rPr lang="it-IT" sz="13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Lavoro, Educazione e Reti </a:t>
            </a:r>
            <a:r>
              <a:rPr lang="it-IT" sz="13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territoriali </a:t>
            </a:r>
            <a:r>
              <a:rPr lang="it-IT" sz="13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3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S-Nodi – </a:t>
            </a:r>
            <a:r>
              <a:rPr lang="it-IT" sz="1300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Con.I.S.A</a:t>
            </a:r>
            <a:r>
              <a:rPr lang="it-IT" sz="13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partner</a:t>
            </a:r>
          </a:p>
          <a:p>
            <a:pPr algn="just"/>
            <a:r>
              <a:rPr lang="it-IT" sz="13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Costruzione, in collaborazione con i Comuni, di un progetto relativo alla Rete dei servizi di Facilitazione Digitale – Missione 1 – Componente 1 – Asse1 – Misura 1.7.2 del P.N.R.R. - </a:t>
            </a:r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Regione Piemonte</a:t>
            </a:r>
            <a:r>
              <a:rPr lang="it-IT" sz="1300" kern="1200" dirty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 </a:t>
            </a:r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- Dipartimento </a:t>
            </a:r>
            <a:r>
              <a:rPr lang="it-IT" sz="1300" kern="1200" dirty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per la trasformazione digitale (</a:t>
            </a:r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D.T.D</a:t>
            </a:r>
            <a:r>
              <a:rPr lang="it-IT" sz="1300" kern="1200" dirty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.) </a:t>
            </a:r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– con </a:t>
            </a:r>
            <a:r>
              <a:rPr lang="it-IT" sz="1300" kern="1200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Con.I.S.A</a:t>
            </a:r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. capofila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Prosecuzione del lavoro di integrazione ed omogeneizzazione dei servizi-interventi sui territori delle due Valli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Monitoraggio dell’avvio dei 2 nuovi Gruppi Appartamento per persone disabili, in seguito alla riconversione della comunità alloggio Colibrì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Ad un anno dall’avvio, consolidamento del nuovo assetto dei servizi territoriali, educativi e di assistenza domiciliare, scaturiti dai percorsi di co-programmazione e co-progettazione realizzati nel 2021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Assestamento del personale attraverso l’ingresso di nuovi dipendenti così come previsto dal prospetto del Fabbisogno del Personale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Definizione della nuova identità grafica dell’Ente – creazione logo – e cura della coerenza stilistica da applicare in tutte le comunicazioni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Miglioramento della comunicazione interna/esterna</a:t>
            </a:r>
          </a:p>
          <a:p>
            <a:pPr algn="just"/>
            <a:r>
              <a:rPr lang="it-IT" sz="1300" kern="1200" dirty="0" smtClean="0">
                <a:solidFill>
                  <a:srgbClr val="002060"/>
                </a:solidFill>
                <a:latin typeface="Century Gothic" panose="020B0502020202020204" pitchFamily="34" charset="0"/>
                <a:ea typeface="Microsoft YaHei" pitchFamily="2"/>
                <a:cs typeface="Mangal" pitchFamily="2"/>
              </a:rPr>
              <a:t>Trasferimento in locali maggiormente adeguati delle sedi dei Poli di Giaveno e Susa e della Sede centrale dell’Ente</a:t>
            </a:r>
          </a:p>
          <a:p>
            <a:endParaRPr lang="it-IT" sz="1300" kern="1200" dirty="0" smtClean="0">
              <a:solidFill>
                <a:srgbClr val="000000"/>
              </a:solidFill>
              <a:latin typeface="Century Gothic" panose="020B0502020202020204" pitchFamily="34" charset="0"/>
              <a:ea typeface="Microsoft YaHei" pitchFamily="2"/>
              <a:cs typeface="Mangal" pitchFamily="2"/>
            </a:endParaRPr>
          </a:p>
          <a:p>
            <a:endParaRPr lang="it-IT" sz="1300" kern="1200" dirty="0" smtClean="0">
              <a:solidFill>
                <a:srgbClr val="000000"/>
              </a:solidFill>
              <a:latin typeface="Century Gothic" panose="020B0502020202020204" pitchFamily="34" charset="0"/>
              <a:ea typeface="Microsoft YaHei" pitchFamily="2"/>
              <a:cs typeface="Mangal" pitchFamily="2"/>
            </a:endParaRPr>
          </a:p>
          <a:p>
            <a:endParaRPr lang="it-IT" sz="1300" dirty="0">
              <a:latin typeface="Century Gothic" panose="020B0502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3124200" y="621654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sz="1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2023 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400" b="1" i="0" u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2025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sp>
        <p:nvSpPr>
          <p:cNvPr id="154" name="Google Shape;154;p2"/>
          <p:cNvSpPr txBox="1"/>
          <p:nvPr/>
        </p:nvSpPr>
        <p:spPr>
          <a:xfrm>
            <a:off x="1763712" y="981075"/>
            <a:ext cx="63325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lang="en-US" sz="24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POPOLAZIONE </a:t>
            </a:r>
            <a:r>
              <a:rPr lang="en-US" sz="2400" b="1" i="0" u="none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 </a:t>
            </a:r>
            <a:r>
              <a:rPr lang="en-US" sz="24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POLI TERRITORIALI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6" y="1435799"/>
            <a:ext cx="8531888" cy="419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ANDAMENTO DELLA POPOLAZIONE</a:t>
            </a:r>
          </a:p>
          <a:p>
            <a:pPr algn="ctr"/>
            <a:endParaRPr lang="it-IT" sz="24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10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L="125730" indent="0" algn="ctr"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LA POPOLAZIONE PER FASCE DI ETA'</a:t>
            </a:r>
            <a:endParaRPr lang="it-IT" sz="2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endParaRPr lang="it-IT" sz="24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37" y="1343935"/>
            <a:ext cx="6017119" cy="23887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99" y="4397069"/>
            <a:ext cx="7279594" cy="152006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14963" y="6363724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3103562" y="63674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63" y="311227"/>
            <a:ext cx="6680629" cy="612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/>
        </p:nvSpPr>
        <p:spPr>
          <a:xfrm>
            <a:off x="3103562" y="627868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sp>
        <p:nvSpPr>
          <p:cNvPr id="177" name="Google Shape;177;p5"/>
          <p:cNvSpPr txBox="1"/>
          <p:nvPr/>
        </p:nvSpPr>
        <p:spPr>
          <a:xfrm>
            <a:off x="2732948" y="664136"/>
            <a:ext cx="38544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Century Gothic"/>
              </a:rPr>
              <a:t>PERSONALE</a:t>
            </a:r>
            <a:r>
              <a:rPr lang="en-US" sz="2400" b="1" i="0" u="none" dirty="0">
                <a:solidFill>
                  <a:schemeClr val="accent6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Century Gothic"/>
              </a:rPr>
              <a:t>IN SERVIZIO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9" y="1251309"/>
            <a:ext cx="7323587" cy="459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" indent="0" algn="ctr">
              <a:buNone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L’ANDAMENTO DEL PERSONALE – ANNO 2022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2784144" y="6442173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60" l="250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51" y="3577127"/>
            <a:ext cx="2265174" cy="22651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224" y="1633492"/>
            <a:ext cx="4268763" cy="3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/>
        </p:nvSpPr>
        <p:spPr>
          <a:xfrm>
            <a:off x="3112440" y="625205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6532562" y="63674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6" y="934449"/>
            <a:ext cx="8236632" cy="434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chemeClr val="dk2"/>
              </a:buClr>
              <a:buSzPts val="2800"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 NOSTRI FINANZIATORI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69425" y="6288285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90" y="1296140"/>
            <a:ext cx="7157419" cy="46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SzPts val="2520"/>
              <a:buNone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 NOSTRI FINANZIATORI IN PERCENTUALE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63538" y="6213573"/>
            <a:ext cx="2776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Piano </a:t>
            </a:r>
            <a:r>
              <a:rPr lang="en-US" b="1" dirty="0" err="1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Programma</a:t>
            </a:r>
            <a:r>
              <a:rPr lang="en-US" b="1" dirty="0">
                <a:solidFill>
                  <a:schemeClr val="dk1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 2023 - 2025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84" y="2069870"/>
            <a:ext cx="4625267" cy="32012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0" y="1406656"/>
            <a:ext cx="5086905" cy="41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tura Sumi">
  <a:themeElements>
    <a:clrScheme name="Pittura Sumi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683</Words>
  <Application>Microsoft Office PowerPoint</Application>
  <PresentationFormat>Presentazione su schermo (4:3)</PresentationFormat>
  <Paragraphs>74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Calibri</vt:lpstr>
      <vt:lpstr>Microsoft YaHei</vt:lpstr>
      <vt:lpstr>Mangal</vt:lpstr>
      <vt:lpstr>Century Gothic</vt:lpstr>
      <vt:lpstr>Arial</vt:lpstr>
      <vt:lpstr>Times New Roman</vt:lpstr>
      <vt:lpstr>Symbol</vt:lpstr>
      <vt:lpstr>Pittura Sumi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delld18</cp:lastModifiedBy>
  <cp:revision>100</cp:revision>
  <cp:lastPrinted>2023-02-28T14:11:31Z</cp:lastPrinted>
  <dcterms:created xsi:type="dcterms:W3CDTF">2004-08-04T10:25:14Z</dcterms:created>
  <dcterms:modified xsi:type="dcterms:W3CDTF">2023-03-01T13:10:15Z</dcterms:modified>
</cp:coreProperties>
</file>